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805ce25b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805ce25b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805ce25b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805ce25b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805ce25b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805ce25b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else can the data tell us? So far we have been able to </a:t>
            </a:r>
            <a:r>
              <a:rPr lang="en"/>
              <a:t>retrieve basics of</a:t>
            </a:r>
            <a:r>
              <a:rPr lang="en"/>
              <a:t> </a:t>
            </a:r>
            <a:r>
              <a:rPr lang="en"/>
              <a:t>where</a:t>
            </a:r>
            <a:r>
              <a:rPr lang="en"/>
              <a:t> affordable housing is located in terms of area, participation rates, etc and for the </a:t>
            </a:r>
            <a:r>
              <a:rPr lang="en"/>
              <a:t>extension</a:t>
            </a:r>
            <a:r>
              <a:rPr lang="en"/>
              <a:t> we’ve analyzed </a:t>
            </a:r>
            <a:r>
              <a:rPr lang="en"/>
              <a:t>racial</a:t>
            </a:r>
            <a:r>
              <a:rPr lang="en"/>
              <a:t> trends. Since the datasets have been </a:t>
            </a:r>
            <a:r>
              <a:rPr lang="en"/>
              <a:t>exclusively</a:t>
            </a:r>
            <a:r>
              <a:rPr lang="en"/>
              <a:t> in the Boston area, a comparison to other </a:t>
            </a:r>
            <a:r>
              <a:rPr lang="en"/>
              <a:t>cities</a:t>
            </a:r>
            <a:r>
              <a:rPr lang="en"/>
              <a:t> such as New York, LA, Seattle, etc could tell us alot more about how Boston’s affordable housing program stacks up globally. Secondly we could also get more data about the surrounding cities and and </a:t>
            </a:r>
            <a:r>
              <a:rPr lang="en"/>
              <a:t>compare</a:t>
            </a:r>
            <a:r>
              <a:rPr lang="en"/>
              <a:t> to those cities.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other datasets can we use? </a:t>
            </a:r>
            <a:endParaRPr/>
          </a:p>
          <a:p>
            <a:pPr indent="-298450" lvl="0" marL="457200" rtl="0" algn="l">
              <a:spcBef>
                <a:spcPts val="0"/>
              </a:spcBef>
              <a:spcAft>
                <a:spcPts val="0"/>
              </a:spcAft>
              <a:buSzPts val="1100"/>
              <a:buChar char="-"/>
            </a:pPr>
            <a:r>
              <a:rPr lang="en"/>
              <a:t>The datasets we haven been given have been from very recent times, and while fresh data is valuable, seeing data in the context of a longer time line would be much more valuable. For example getting </a:t>
            </a:r>
            <a:r>
              <a:rPr lang="en"/>
              <a:t>affordable</a:t>
            </a:r>
            <a:r>
              <a:rPr lang="en"/>
              <a:t> housing data set for each year of the last decade would allow us to show how affordable </a:t>
            </a:r>
            <a:r>
              <a:rPr lang="en"/>
              <a:t>housing</a:t>
            </a:r>
            <a:r>
              <a:rPr lang="en"/>
              <a:t> is changing in terms of location, availability, count, etc. </a:t>
            </a:r>
            <a:endParaRPr/>
          </a:p>
          <a:p>
            <a:pPr indent="-298450" lvl="0" marL="457200" rtl="0" algn="l">
              <a:spcBef>
                <a:spcPts val="0"/>
              </a:spcBef>
              <a:spcAft>
                <a:spcPts val="0"/>
              </a:spcAft>
              <a:buSzPts val="1100"/>
              <a:buChar char="-"/>
            </a:pPr>
            <a:r>
              <a:rPr lang="en"/>
              <a:t>This data analysis paired up with long term analysis on racial data could point to biases or negative trends that are </a:t>
            </a:r>
            <a:r>
              <a:rPr lang="en"/>
              <a:t>occurring</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aca0b578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aca0b578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Property assessment was base.  </a:t>
            </a:r>
            <a:endParaRPr/>
          </a:p>
          <a:p>
            <a:pPr indent="0" lvl="0" marL="0" rtl="0" algn="l">
              <a:spcBef>
                <a:spcPts val="0"/>
              </a:spcBef>
              <a:spcAft>
                <a:spcPts val="0"/>
              </a:spcAft>
              <a:buNone/>
            </a:pPr>
            <a:r>
              <a:rPr lang="en"/>
              <a:t>Boston affordable </a:t>
            </a:r>
            <a:r>
              <a:rPr lang="en"/>
              <a:t>housing</a:t>
            </a:r>
            <a:r>
              <a:rPr lang="en"/>
              <a:t> (turquoise)</a:t>
            </a:r>
            <a:endParaRPr/>
          </a:p>
          <a:p>
            <a:pPr indent="0" lvl="0" marL="0" rtl="0" algn="l">
              <a:spcBef>
                <a:spcPts val="0"/>
              </a:spcBef>
              <a:spcAft>
                <a:spcPts val="0"/>
              </a:spcAft>
              <a:buNone/>
            </a:pPr>
            <a:r>
              <a:rPr lang="en"/>
              <a:t>Income Restricted  ~2400 units that matched.  -used google api. Code included, but my api key is disabled.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Census neighborhood data - not shown neighborhood area code look up, and aggregated to neighborhood.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805ce25b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805ce25b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Left graph shows there seems to be a normal distribution with some zip codes having little to no housing programs at all</a:t>
            </a:r>
            <a:endParaRPr/>
          </a:p>
          <a:p>
            <a:pPr indent="-298450" lvl="0" marL="457200" rtl="0" algn="l">
              <a:spcBef>
                <a:spcPts val="0"/>
              </a:spcBef>
              <a:spcAft>
                <a:spcPts val="0"/>
              </a:spcAft>
              <a:buSzPts val="1100"/>
              <a:buChar char="-"/>
            </a:pPr>
            <a:r>
              <a:rPr lang="en"/>
              <a:t>Right graph shows that most of affordable housing is located in two districts. This is </a:t>
            </a:r>
            <a:r>
              <a:rPr lang="en"/>
              <a:t>definitely</a:t>
            </a:r>
            <a:r>
              <a:rPr lang="en"/>
              <a:t> something to look into since </a:t>
            </a:r>
            <a:r>
              <a:rPr lang="en"/>
              <a:t>heavy</a:t>
            </a:r>
            <a:r>
              <a:rPr lang="en"/>
              <a:t> concentration is might not mean good equity.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805ce25b7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805ce25b7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graph shows affordable housing distribution </a:t>
            </a:r>
            <a:endParaRPr/>
          </a:p>
          <a:p>
            <a:pPr indent="0" lvl="0" marL="0" rtl="0" algn="l">
              <a:spcBef>
                <a:spcPts val="0"/>
              </a:spcBef>
              <a:spcAft>
                <a:spcPts val="0"/>
              </a:spcAft>
              <a:buNone/>
            </a:pPr>
            <a:r>
              <a:rPr lang="en"/>
              <a:t>Right graph shows income restricted housing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heavy concentration in areas for both charts geographically and lots of zones with sparse areas.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aca0b578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aca0b578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big column  on the left is Good, there are very few average units included in the affordable housing data we had access to.  Average dominates in all others.  False means not in affordable, true was.   (the left graph is in the right graph)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aca0b578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aca0b578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gap is strange.  Is this historical buildings? Then the most are 90s or later.    All units show a much less surprising distribution for an expensive urban area.  These look cherry picked to some degree.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aca0b578f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aca0b578f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 3 regressions, left off area code (made obvious in later slide).  Wanted to be explanatory and predictive.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aca0b578f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aca0b578f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regression predictions.  We left it as probability so they are rankable.  We expect more above 0.5 for the affordable, and many fewer for all other.  Those above 0.5 are where we suggest looking to add new units.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aca0b578f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aca0b578f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Aggregated the first 3 datasets (at the grain of property assessment) and joined to the census neighborhood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 axis: affordable units per capita (total neighborhood population) Higher is better affordable coverage</a:t>
            </a:r>
            <a:endParaRPr/>
          </a:p>
          <a:p>
            <a:pPr indent="0" lvl="0" marL="0" rtl="0" algn="l">
              <a:spcBef>
                <a:spcPts val="0"/>
              </a:spcBef>
              <a:spcAft>
                <a:spcPts val="0"/>
              </a:spcAft>
              <a:buNone/>
            </a:pPr>
            <a:r>
              <a:rPr lang="en"/>
              <a:t>X axis: Minority group / White population.  Farther to the right is a less white population.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Boston has lots of very white neighborhoods.</a:t>
            </a:r>
            <a:endParaRPr/>
          </a:p>
          <a:p>
            <a:pPr indent="0" lvl="0" marL="0" rtl="0" algn="l">
              <a:spcBef>
                <a:spcPts val="0"/>
              </a:spcBef>
              <a:spcAft>
                <a:spcPts val="0"/>
              </a:spcAft>
              <a:buNone/>
            </a:pPr>
            <a:r>
              <a:rPr lang="en"/>
              <a:t>And of the non-white ones, its pretty terrible.  </a:t>
            </a:r>
            <a:endParaRPr/>
          </a:p>
          <a:p>
            <a:pPr indent="0" lvl="0" marL="0" rtl="0" algn="l">
              <a:spcBef>
                <a:spcPts val="0"/>
              </a:spcBef>
              <a:spcAft>
                <a:spcPts val="0"/>
              </a:spcAft>
              <a:buNone/>
            </a:pPr>
            <a:r>
              <a:rPr lang="en"/>
              <a:t>If this is cherry picked…you can see where the best places are going.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Mattapan 73 units predicted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in our paper on how to use our master csv to filter this by neighborhood, buyt own_occ, etc.  and then have a way to rank those.  Start with units that we think have a better chance, or rather, have more in common with units in the listing.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bostonplans.org/housing/finding-housing/property-listings" TargetMode="External"/><Relationship Id="rId4" Type="http://schemas.openxmlformats.org/officeDocument/2006/relationships/hyperlink" Target="https://data.boston.gov/dataset/property-assessmen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Team 3</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Dallin Gordon, Rakin Munim, Leo Zhang, Sonu Kumar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our code base: </a:t>
            </a:r>
            <a:endParaRPr/>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Google document with documentation highlighting how to use our code base</a:t>
            </a:r>
            <a:endParaRPr/>
          </a:p>
          <a:p>
            <a:pPr indent="-342900" lvl="0" marL="457200" rtl="0" algn="l">
              <a:spcBef>
                <a:spcPts val="0"/>
              </a:spcBef>
              <a:spcAft>
                <a:spcPts val="0"/>
              </a:spcAft>
              <a:buSzPts val="1800"/>
              <a:buChar char="-"/>
            </a:pPr>
            <a:r>
              <a:rPr lang="en"/>
              <a:t>Our </a:t>
            </a:r>
            <a:r>
              <a:rPr lang="en"/>
              <a:t>recommended</a:t>
            </a:r>
            <a:r>
              <a:rPr lang="en"/>
              <a:t> notebooks to pick up from: </a:t>
            </a:r>
            <a:endParaRPr/>
          </a:p>
          <a:p>
            <a:pPr indent="-342900" lvl="0" marL="457200" rtl="0" algn="l">
              <a:lnSpc>
                <a:spcPct val="110795"/>
              </a:lnSpc>
              <a:spcBef>
                <a:spcPts val="0"/>
              </a:spcBef>
              <a:spcAft>
                <a:spcPts val="0"/>
              </a:spcAft>
              <a:buSzPts val="1800"/>
              <a:buChar char="-"/>
            </a:pPr>
            <a:r>
              <a:rPr b="1" lang="en" sz="1200">
                <a:solidFill>
                  <a:schemeClr val="dk1"/>
                </a:solidFill>
              </a:rPr>
              <a:t>File: masterDataAnalysis.ipynb</a:t>
            </a:r>
            <a:endParaRPr b="1" sz="1200">
              <a:solidFill>
                <a:schemeClr val="dk1"/>
              </a:solidFill>
            </a:endParaRPr>
          </a:p>
          <a:p>
            <a:pPr indent="-317500" lvl="1" marL="914400" rtl="0" algn="l">
              <a:lnSpc>
                <a:spcPct val="110795"/>
              </a:lnSpc>
              <a:spcBef>
                <a:spcPts val="0"/>
              </a:spcBef>
              <a:spcAft>
                <a:spcPts val="0"/>
              </a:spcAft>
              <a:buSzPts val="1400"/>
              <a:buChar char="-"/>
            </a:pPr>
            <a:r>
              <a:rPr b="1" lang="en" sz="1200">
                <a:solidFill>
                  <a:schemeClr val="dk1"/>
                </a:solidFill>
              </a:rPr>
              <a:t>Data Source: </a:t>
            </a:r>
            <a:r>
              <a:rPr b="1" lang="en" sz="1200">
                <a:solidFill>
                  <a:schemeClr val="accent2"/>
                </a:solidFill>
              </a:rPr>
              <a:t>Is_Affordable_Master_Dataset.csv (IAM) (Team generated)</a:t>
            </a:r>
            <a:endParaRPr b="1" sz="1200">
              <a:solidFill>
                <a:schemeClr val="accent2"/>
              </a:solidFill>
            </a:endParaRPr>
          </a:p>
          <a:p>
            <a:pPr indent="-317500" lvl="1" marL="914400" rtl="0" algn="l">
              <a:lnSpc>
                <a:spcPct val="110795"/>
              </a:lnSpc>
              <a:spcBef>
                <a:spcPts val="0"/>
              </a:spcBef>
              <a:spcAft>
                <a:spcPts val="0"/>
              </a:spcAft>
              <a:buSzPts val="1400"/>
              <a:buChar char="-"/>
            </a:pPr>
            <a:r>
              <a:rPr b="1" lang="en" sz="1200">
                <a:solidFill>
                  <a:schemeClr val="accent2"/>
                </a:solidFill>
              </a:rPr>
              <a:t>Usage Instructions: </a:t>
            </a:r>
            <a:r>
              <a:rPr lang="en" sz="1200">
                <a:solidFill>
                  <a:schemeClr val="accent2"/>
                </a:solidFill>
              </a:rPr>
              <a:t>This notebook uses the joined dataset we created from the affordable housing dataset and income restricted data set. The IAM dataset performed an inner join on both datasets giving us a complete single dataset without repeats</a:t>
            </a:r>
            <a:endParaRPr sz="1200">
              <a:solidFill>
                <a:schemeClr val="accent2"/>
              </a:solidFill>
            </a:endParaRPr>
          </a:p>
          <a:p>
            <a:pPr indent="0" lvl="0" marL="914400" rtl="0" algn="l">
              <a:lnSpc>
                <a:spcPct val="110795"/>
              </a:lnSpc>
              <a:spcBef>
                <a:spcPts val="0"/>
              </a:spcBef>
              <a:spcAft>
                <a:spcPts val="0"/>
              </a:spcAft>
              <a:buNone/>
            </a:pPr>
            <a:r>
              <a:t/>
            </a:r>
            <a:endParaRPr sz="1200">
              <a:solidFill>
                <a:schemeClr val="accent2"/>
              </a:solidFill>
            </a:endParaRPr>
          </a:p>
          <a:p>
            <a:pPr indent="-304800" lvl="0" marL="457200" rtl="0" algn="l">
              <a:lnSpc>
                <a:spcPct val="110795"/>
              </a:lnSpc>
              <a:spcBef>
                <a:spcPts val="0"/>
              </a:spcBef>
              <a:spcAft>
                <a:spcPts val="0"/>
              </a:spcAft>
              <a:buClr>
                <a:schemeClr val="dk1"/>
              </a:buClr>
              <a:buSzPts val="1200"/>
              <a:buChar char="-"/>
            </a:pPr>
            <a:r>
              <a:rPr b="1" lang="en" sz="1200">
                <a:solidFill>
                  <a:schemeClr val="dk1"/>
                </a:solidFill>
              </a:rPr>
              <a:t>File: data explore.ipynb </a:t>
            </a:r>
            <a:endParaRPr b="1" sz="1200">
              <a:solidFill>
                <a:schemeClr val="dk1"/>
              </a:solidFill>
            </a:endParaRPr>
          </a:p>
          <a:p>
            <a:pPr indent="-304800" lvl="1" marL="914400" rtl="0" algn="l">
              <a:lnSpc>
                <a:spcPct val="110795"/>
              </a:lnSpc>
              <a:spcBef>
                <a:spcPts val="0"/>
              </a:spcBef>
              <a:spcAft>
                <a:spcPts val="0"/>
              </a:spcAft>
              <a:buClr>
                <a:schemeClr val="dk1"/>
              </a:buClr>
              <a:buSzPts val="1200"/>
              <a:buChar char="-"/>
            </a:pPr>
            <a:r>
              <a:rPr b="1" lang="en" sz="1200">
                <a:solidFill>
                  <a:schemeClr val="dk1"/>
                </a:solidFill>
              </a:rPr>
              <a:t>Data Sources:</a:t>
            </a:r>
            <a:endParaRPr b="1" sz="1200">
              <a:solidFill>
                <a:schemeClr val="dk1"/>
              </a:solidFill>
            </a:endParaRPr>
          </a:p>
          <a:p>
            <a:pPr indent="-304800" lvl="0" marL="1371600" rtl="0" algn="l">
              <a:lnSpc>
                <a:spcPct val="110795"/>
              </a:lnSpc>
              <a:spcBef>
                <a:spcPts val="0"/>
              </a:spcBef>
              <a:spcAft>
                <a:spcPts val="0"/>
              </a:spcAft>
              <a:buSzPts val="1200"/>
              <a:buAutoNum type="arabicPeriod"/>
            </a:pPr>
            <a:r>
              <a:rPr b="1" i="1" lang="en" sz="1200" u="sng">
                <a:solidFill>
                  <a:schemeClr val="dk1"/>
                </a:solidFill>
                <a:hlinkClick r:id="rId3">
                  <a:extLst>
                    <a:ext uri="{A12FA001-AC4F-418D-AE19-62706E023703}">
                      <ahyp:hlinkClr val="tx"/>
                    </a:ext>
                  </a:extLst>
                </a:hlinkClick>
              </a:rPr>
              <a:t>https://www.bostonplans.org/housing/finding-housing/property-listings</a:t>
            </a:r>
            <a:endParaRPr/>
          </a:p>
          <a:p>
            <a:pPr indent="-304800" lvl="0" marL="1371600" rtl="0" algn="l">
              <a:lnSpc>
                <a:spcPct val="110795"/>
              </a:lnSpc>
              <a:spcBef>
                <a:spcPts val="0"/>
              </a:spcBef>
              <a:spcAft>
                <a:spcPts val="0"/>
              </a:spcAft>
              <a:buSzPts val="1200"/>
              <a:buAutoNum type="arabicPeriod"/>
            </a:pPr>
            <a:r>
              <a:rPr b="1" i="1" lang="en" sz="1200" u="sng">
                <a:solidFill>
                  <a:schemeClr val="dk1"/>
                </a:solidFill>
                <a:hlinkClick r:id="rId4">
                  <a:extLst>
                    <a:ext uri="{A12FA001-AC4F-418D-AE19-62706E023703}">
                      <ahyp:hlinkClr val="tx"/>
                    </a:ext>
                  </a:extLst>
                </a:hlinkClick>
              </a:rPr>
              <a:t>https://data.boston.gov/dataset/property-assessment</a:t>
            </a:r>
            <a:endParaRPr b="1" i="1" sz="1200">
              <a:solidFill>
                <a:schemeClr val="dk1"/>
              </a:solidFill>
            </a:endParaRPr>
          </a:p>
          <a:p>
            <a:pPr indent="-304800" lvl="0" marL="914400" rtl="0" algn="l">
              <a:lnSpc>
                <a:spcPct val="110795"/>
              </a:lnSpc>
              <a:spcBef>
                <a:spcPts val="0"/>
              </a:spcBef>
              <a:spcAft>
                <a:spcPts val="0"/>
              </a:spcAft>
              <a:buClr>
                <a:schemeClr val="dk1"/>
              </a:buClr>
              <a:buSzPts val="1200"/>
              <a:buChar char="-"/>
            </a:pPr>
            <a:r>
              <a:rPr b="1" lang="en" sz="1200">
                <a:solidFill>
                  <a:schemeClr val="dk1"/>
                </a:solidFill>
              </a:rPr>
              <a:t>Usage Instructions: </a:t>
            </a:r>
            <a:r>
              <a:rPr lang="en" sz="1200">
                <a:solidFill>
                  <a:schemeClr val="dk1"/>
                </a:solidFill>
              </a:rPr>
              <a:t>This notebook is used for analysis of affordable housing dataset and the 2020 Property assessment dataset. This notebook is a very useful since these two datasets are part of the the code datasets for this project. </a:t>
            </a:r>
            <a:endParaRPr sz="12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to use our code base: cont’d</a:t>
            </a:r>
            <a:endParaRPr/>
          </a:p>
          <a:p>
            <a:pPr indent="0" lvl="0" marL="0" rtl="0" algn="l">
              <a:spcBef>
                <a:spcPts val="0"/>
              </a:spcBef>
              <a:spcAft>
                <a:spcPts val="0"/>
              </a:spcAft>
              <a:buNone/>
            </a:pPr>
            <a:r>
              <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0795"/>
              </a:lnSpc>
              <a:spcBef>
                <a:spcPts val="0"/>
              </a:spcBef>
              <a:spcAft>
                <a:spcPts val="0"/>
              </a:spcAft>
              <a:buClr>
                <a:schemeClr val="dk1"/>
              </a:buClr>
              <a:buSzPts val="1100"/>
              <a:buFont typeface="Arial"/>
              <a:buNone/>
            </a:pPr>
            <a:r>
              <a:rPr b="1" lang="en" sz="1200">
                <a:solidFill>
                  <a:schemeClr val="accent2"/>
                </a:solidFill>
              </a:rPr>
              <a:t>DataSet: Is_Affordable_Master_Dataset.csv</a:t>
            </a:r>
            <a:endParaRPr b="1" sz="1200">
              <a:solidFill>
                <a:schemeClr val="accent2"/>
              </a:solidFill>
            </a:endParaRPr>
          </a:p>
          <a:p>
            <a:pPr indent="0" lvl="0" marL="0" rtl="0" algn="l">
              <a:lnSpc>
                <a:spcPct val="110795"/>
              </a:lnSpc>
              <a:spcBef>
                <a:spcPts val="0"/>
              </a:spcBef>
              <a:spcAft>
                <a:spcPts val="0"/>
              </a:spcAft>
              <a:buClr>
                <a:schemeClr val="dk1"/>
              </a:buClr>
              <a:buSzPts val="1100"/>
              <a:buFont typeface="Arial"/>
              <a:buNone/>
            </a:pPr>
            <a:r>
              <a:rPr b="1" lang="en" sz="1200">
                <a:solidFill>
                  <a:schemeClr val="accent2"/>
                </a:solidFill>
              </a:rPr>
              <a:t>Usage: </a:t>
            </a:r>
            <a:r>
              <a:rPr lang="en" sz="1200">
                <a:solidFill>
                  <a:schemeClr val="accent2"/>
                </a:solidFill>
              </a:rPr>
              <a:t>Contains an exclusive join between the affordable housing dataset and income restricted housing dataset. The key columns to keep in mind are: </a:t>
            </a:r>
            <a:endParaRPr sz="1200">
              <a:solidFill>
                <a:schemeClr val="accent2"/>
              </a:solidFill>
            </a:endParaRPr>
          </a:p>
          <a:p>
            <a:pPr indent="-304800" lvl="0" marL="457200" rtl="0" algn="l">
              <a:lnSpc>
                <a:spcPct val="110795"/>
              </a:lnSpc>
              <a:spcBef>
                <a:spcPts val="0"/>
              </a:spcBef>
              <a:spcAft>
                <a:spcPts val="0"/>
              </a:spcAft>
              <a:buClr>
                <a:schemeClr val="accent2"/>
              </a:buClr>
              <a:buSzPts val="1200"/>
              <a:buAutoNum type="arabicPeriod"/>
            </a:pPr>
            <a:r>
              <a:rPr lang="en" sz="1200">
                <a:solidFill>
                  <a:schemeClr val="accent2"/>
                </a:solidFill>
              </a:rPr>
              <a:t>Income_restricted_inv</a:t>
            </a:r>
            <a:endParaRPr sz="1200">
              <a:solidFill>
                <a:schemeClr val="accent2"/>
              </a:solidFill>
            </a:endParaRPr>
          </a:p>
          <a:p>
            <a:pPr indent="-304800" lvl="0" marL="457200" rtl="0" algn="l">
              <a:lnSpc>
                <a:spcPct val="110795"/>
              </a:lnSpc>
              <a:spcBef>
                <a:spcPts val="0"/>
              </a:spcBef>
              <a:spcAft>
                <a:spcPts val="0"/>
              </a:spcAft>
              <a:buClr>
                <a:schemeClr val="accent2"/>
              </a:buClr>
              <a:buSzPts val="1200"/>
              <a:buAutoNum type="arabicPeriod"/>
            </a:pPr>
            <a:r>
              <a:rPr lang="en" sz="1200">
                <a:solidFill>
                  <a:schemeClr val="accent2"/>
                </a:solidFill>
              </a:rPr>
              <a:t>Existing_affordable_inv</a:t>
            </a:r>
            <a:endParaRPr sz="1200">
              <a:solidFill>
                <a:schemeClr val="accent2"/>
              </a:solidFill>
            </a:endParaRPr>
          </a:p>
          <a:p>
            <a:pPr indent="-304800" lvl="0" marL="457200" rtl="0" algn="l">
              <a:lnSpc>
                <a:spcPct val="110795"/>
              </a:lnSpc>
              <a:spcBef>
                <a:spcPts val="0"/>
              </a:spcBef>
              <a:spcAft>
                <a:spcPts val="0"/>
              </a:spcAft>
              <a:buClr>
                <a:schemeClr val="accent2"/>
              </a:buClr>
              <a:buSzPts val="1200"/>
              <a:buAutoNum type="arabicPeriod"/>
            </a:pPr>
            <a:r>
              <a:rPr lang="en" sz="1200">
                <a:solidFill>
                  <a:schemeClr val="accent2"/>
                </a:solidFill>
              </a:rPr>
              <a:t> Is_Affordable_Master </a:t>
            </a:r>
            <a:endParaRPr sz="1200">
              <a:solidFill>
                <a:schemeClr val="accent2"/>
              </a:solidFill>
            </a:endParaRPr>
          </a:p>
          <a:p>
            <a:pPr indent="0" lvl="0" marL="0" rtl="0" algn="l">
              <a:lnSpc>
                <a:spcPct val="110795"/>
              </a:lnSpc>
              <a:spcBef>
                <a:spcPts val="0"/>
              </a:spcBef>
              <a:spcAft>
                <a:spcPts val="0"/>
              </a:spcAft>
              <a:buNone/>
            </a:pPr>
            <a:r>
              <a:t/>
            </a:r>
            <a:endParaRPr sz="1200">
              <a:solidFill>
                <a:schemeClr val="accent2"/>
              </a:solidFill>
            </a:endParaRPr>
          </a:p>
          <a:p>
            <a:pPr indent="0" lvl="0" marL="0" rtl="0" algn="l">
              <a:lnSpc>
                <a:spcPct val="110795"/>
              </a:lnSpc>
              <a:spcBef>
                <a:spcPts val="0"/>
              </a:spcBef>
              <a:spcAft>
                <a:spcPts val="0"/>
              </a:spcAft>
              <a:buClr>
                <a:schemeClr val="dk1"/>
              </a:buClr>
              <a:buSzPts val="1100"/>
              <a:buFont typeface="Arial"/>
              <a:buNone/>
            </a:pPr>
            <a:r>
              <a:rPr lang="en" sz="1200">
                <a:solidFill>
                  <a:schemeClr val="accent2"/>
                </a:solidFill>
              </a:rPr>
              <a:t>This data set contains the join of all affordable housing and income restricted housing. This dataset is </a:t>
            </a:r>
            <a:r>
              <a:rPr lang="en" sz="1200">
                <a:solidFill>
                  <a:schemeClr val="accent2"/>
                </a:solidFill>
              </a:rPr>
              <a:t>extremely</a:t>
            </a:r>
            <a:r>
              <a:rPr lang="en" sz="1200">
                <a:solidFill>
                  <a:schemeClr val="accent2"/>
                </a:solidFill>
              </a:rPr>
              <a:t> valuable in navigating between ‘affordable housing’ as a whole </a:t>
            </a:r>
            <a:r>
              <a:rPr lang="en" sz="1200">
                <a:solidFill>
                  <a:schemeClr val="accent2"/>
                </a:solidFill>
              </a:rPr>
              <a:t>instead</a:t>
            </a:r>
            <a:r>
              <a:rPr lang="en" sz="1200">
                <a:solidFill>
                  <a:schemeClr val="accent2"/>
                </a:solidFill>
              </a:rPr>
              <a:t> of having them in </a:t>
            </a:r>
            <a:r>
              <a:rPr lang="en" sz="1200">
                <a:solidFill>
                  <a:schemeClr val="accent2"/>
                </a:solidFill>
              </a:rPr>
              <a:t>separate</a:t>
            </a:r>
            <a:r>
              <a:rPr lang="en" sz="1200">
                <a:solidFill>
                  <a:schemeClr val="accent2"/>
                </a:solidFill>
              </a:rPr>
              <a:t> datasets</a:t>
            </a:r>
            <a:endParaRPr sz="1200">
              <a:solidFill>
                <a:schemeClr val="accent2"/>
              </a:solidFill>
            </a:endParaRPr>
          </a:p>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Looking Forward</a:t>
            </a:r>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else can the data tell us?</a:t>
            </a:r>
            <a:endParaRPr/>
          </a:p>
          <a:p>
            <a:pPr indent="-342900" lvl="0" marL="457200" rtl="0" algn="l">
              <a:spcBef>
                <a:spcPts val="1200"/>
              </a:spcBef>
              <a:spcAft>
                <a:spcPts val="0"/>
              </a:spcAft>
              <a:buSzPts val="1800"/>
              <a:buChar char="-"/>
            </a:pPr>
            <a:r>
              <a:rPr lang="en"/>
              <a:t>Comparisons to continental US cities</a:t>
            </a:r>
            <a:endParaRPr/>
          </a:p>
          <a:p>
            <a:pPr indent="-342900" lvl="0" marL="457200" rtl="0" algn="l">
              <a:spcBef>
                <a:spcPts val="0"/>
              </a:spcBef>
              <a:spcAft>
                <a:spcPts val="0"/>
              </a:spcAft>
              <a:buSzPts val="1800"/>
              <a:buChar char="-"/>
            </a:pPr>
            <a:r>
              <a:rPr lang="en"/>
              <a:t>Comparisons</a:t>
            </a:r>
            <a:r>
              <a:rPr lang="en"/>
              <a:t> to surrounding cities</a:t>
            </a:r>
            <a:endParaRPr/>
          </a:p>
          <a:p>
            <a:pPr indent="0" lvl="0" marL="0" rtl="0" algn="l">
              <a:spcBef>
                <a:spcPts val="1200"/>
              </a:spcBef>
              <a:spcAft>
                <a:spcPts val="0"/>
              </a:spcAft>
              <a:buNone/>
            </a:pPr>
            <a:r>
              <a:rPr lang="en"/>
              <a:t>What other data sets can we use?</a:t>
            </a:r>
            <a:endParaRPr/>
          </a:p>
          <a:p>
            <a:pPr indent="-342900" lvl="0" marL="457200" rtl="0" algn="l">
              <a:spcBef>
                <a:spcPts val="1200"/>
              </a:spcBef>
              <a:spcAft>
                <a:spcPts val="0"/>
              </a:spcAft>
              <a:buSzPts val="1800"/>
              <a:buChar char="-"/>
            </a:pPr>
            <a:r>
              <a:rPr lang="en"/>
              <a:t>Long time data analytics to </a:t>
            </a:r>
            <a:r>
              <a:rPr lang="en"/>
              <a:t>identify</a:t>
            </a:r>
            <a:r>
              <a:rPr lang="en"/>
              <a:t> trends with respect to time</a:t>
            </a:r>
            <a:endParaRPr/>
          </a:p>
          <a:p>
            <a:pPr indent="-342900" lvl="0" marL="457200" rtl="0" algn="l">
              <a:spcBef>
                <a:spcPts val="0"/>
              </a:spcBef>
              <a:spcAft>
                <a:spcPts val="0"/>
              </a:spcAft>
              <a:buSzPts val="1800"/>
              <a:buChar char="-"/>
            </a:pPr>
            <a:r>
              <a:rPr lang="en"/>
              <a:t>Long term racial data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Sources</a:t>
            </a:r>
            <a:endParaRPr/>
          </a:p>
        </p:txBody>
      </p:sp>
      <p:pic>
        <p:nvPicPr>
          <p:cNvPr id="61" name="Google Shape;61;p14"/>
          <p:cNvPicPr preferRelativeResize="0"/>
          <p:nvPr/>
        </p:nvPicPr>
        <p:blipFill>
          <a:blip r:embed="rId3">
            <a:alphaModFix/>
          </a:blip>
          <a:stretch>
            <a:fillRect/>
          </a:stretch>
        </p:blipFill>
        <p:spPr>
          <a:xfrm>
            <a:off x="516277" y="1404537"/>
            <a:ext cx="3917850" cy="2546226"/>
          </a:xfrm>
          <a:prstGeom prst="rect">
            <a:avLst/>
          </a:prstGeom>
          <a:noFill/>
          <a:ln>
            <a:noFill/>
          </a:ln>
        </p:spPr>
      </p:pic>
      <p:pic>
        <p:nvPicPr>
          <p:cNvPr id="62" name="Google Shape;62;p14"/>
          <p:cNvPicPr preferRelativeResize="0"/>
          <p:nvPr/>
        </p:nvPicPr>
        <p:blipFill>
          <a:blip r:embed="rId4">
            <a:alphaModFix/>
          </a:blip>
          <a:stretch>
            <a:fillRect/>
          </a:stretch>
        </p:blipFill>
        <p:spPr>
          <a:xfrm>
            <a:off x="2793457" y="1017728"/>
            <a:ext cx="3038342" cy="2546250"/>
          </a:xfrm>
          <a:prstGeom prst="rect">
            <a:avLst/>
          </a:prstGeom>
          <a:noFill/>
          <a:ln>
            <a:noFill/>
          </a:ln>
        </p:spPr>
      </p:pic>
      <p:pic>
        <p:nvPicPr>
          <p:cNvPr id="63" name="Google Shape;63;p14"/>
          <p:cNvPicPr preferRelativeResize="0"/>
          <p:nvPr/>
        </p:nvPicPr>
        <p:blipFill>
          <a:blip r:embed="rId5">
            <a:alphaModFix/>
          </a:blip>
          <a:stretch>
            <a:fillRect/>
          </a:stretch>
        </p:blipFill>
        <p:spPr>
          <a:xfrm>
            <a:off x="3662899" y="1867425"/>
            <a:ext cx="3157450" cy="2261287"/>
          </a:xfrm>
          <a:prstGeom prst="rect">
            <a:avLst/>
          </a:prstGeom>
          <a:noFill/>
          <a:ln>
            <a:noFill/>
          </a:ln>
        </p:spPr>
      </p:pic>
      <p:pic>
        <p:nvPicPr>
          <p:cNvPr id="64" name="Google Shape;64;p14"/>
          <p:cNvPicPr preferRelativeResize="0"/>
          <p:nvPr/>
        </p:nvPicPr>
        <p:blipFill>
          <a:blip r:embed="rId6">
            <a:alphaModFix/>
          </a:blip>
          <a:stretch>
            <a:fillRect/>
          </a:stretch>
        </p:blipFill>
        <p:spPr>
          <a:xfrm>
            <a:off x="4710876" y="2571745"/>
            <a:ext cx="3196923" cy="22181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Basics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99 % of landlords are not enrolled in affordable housing programs:</a:t>
            </a:r>
            <a:endParaRPr>
              <a:solidFill>
                <a:schemeClr val="dk1"/>
              </a:solidFill>
            </a:endParaRPr>
          </a:p>
          <a:p>
            <a:pPr indent="0" lvl="0" marL="0" rtl="0" algn="l">
              <a:spcBef>
                <a:spcPts val="1200"/>
              </a:spcBef>
              <a:spcAft>
                <a:spcPts val="1200"/>
              </a:spcAft>
              <a:buNone/>
            </a:pPr>
            <a:r>
              <a:t/>
            </a:r>
            <a:endParaRPr/>
          </a:p>
        </p:txBody>
      </p:sp>
      <p:pic>
        <p:nvPicPr>
          <p:cNvPr id="71" name="Google Shape;71;p15"/>
          <p:cNvPicPr preferRelativeResize="0"/>
          <p:nvPr/>
        </p:nvPicPr>
        <p:blipFill rotWithShape="1">
          <a:blip r:embed="rId3">
            <a:alphaModFix/>
          </a:blip>
          <a:srcRect b="0" l="0" r="0" t="1293"/>
          <a:stretch/>
        </p:blipFill>
        <p:spPr>
          <a:xfrm>
            <a:off x="261325" y="2011725"/>
            <a:ext cx="3962400" cy="2557150"/>
          </a:xfrm>
          <a:prstGeom prst="rect">
            <a:avLst/>
          </a:prstGeom>
          <a:noFill/>
          <a:ln>
            <a:noFill/>
          </a:ln>
        </p:spPr>
      </p:pic>
      <p:pic>
        <p:nvPicPr>
          <p:cNvPr id="72" name="Google Shape;72;p15"/>
          <p:cNvPicPr preferRelativeResize="0"/>
          <p:nvPr/>
        </p:nvPicPr>
        <p:blipFill>
          <a:blip r:embed="rId4">
            <a:alphaModFix/>
          </a:blip>
          <a:stretch>
            <a:fillRect/>
          </a:stretch>
        </p:blipFill>
        <p:spPr>
          <a:xfrm>
            <a:off x="4334875" y="1978300"/>
            <a:ext cx="4955650" cy="2477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Basics </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Visualization of spread </a:t>
            </a:r>
            <a:endParaRPr/>
          </a:p>
        </p:txBody>
      </p:sp>
      <p:pic>
        <p:nvPicPr>
          <p:cNvPr id="79" name="Google Shape;79;p16"/>
          <p:cNvPicPr preferRelativeResize="0"/>
          <p:nvPr/>
        </p:nvPicPr>
        <p:blipFill>
          <a:blip r:embed="rId3">
            <a:alphaModFix/>
          </a:blip>
          <a:stretch>
            <a:fillRect/>
          </a:stretch>
        </p:blipFill>
        <p:spPr>
          <a:xfrm>
            <a:off x="764700" y="1815350"/>
            <a:ext cx="2652600" cy="2969350"/>
          </a:xfrm>
          <a:prstGeom prst="rect">
            <a:avLst/>
          </a:prstGeom>
          <a:noFill/>
          <a:ln>
            <a:noFill/>
          </a:ln>
        </p:spPr>
      </p:pic>
      <p:pic>
        <p:nvPicPr>
          <p:cNvPr id="80" name="Google Shape;80;p16"/>
          <p:cNvPicPr preferRelativeResize="0"/>
          <p:nvPr/>
        </p:nvPicPr>
        <p:blipFill>
          <a:blip r:embed="rId4">
            <a:alphaModFix/>
          </a:blip>
          <a:stretch>
            <a:fillRect/>
          </a:stretch>
        </p:blipFill>
        <p:spPr>
          <a:xfrm>
            <a:off x="4717225" y="1368300"/>
            <a:ext cx="4029309" cy="341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 - Quality</a:t>
            </a:r>
            <a:endParaRPr/>
          </a:p>
        </p:txBody>
      </p:sp>
      <p:pic>
        <p:nvPicPr>
          <p:cNvPr id="86" name="Google Shape;86;p17"/>
          <p:cNvPicPr preferRelativeResize="0"/>
          <p:nvPr/>
        </p:nvPicPr>
        <p:blipFill>
          <a:blip r:embed="rId3">
            <a:alphaModFix/>
          </a:blip>
          <a:stretch>
            <a:fillRect/>
          </a:stretch>
        </p:blipFill>
        <p:spPr>
          <a:xfrm>
            <a:off x="311700" y="1509200"/>
            <a:ext cx="3656175" cy="3192051"/>
          </a:xfrm>
          <a:prstGeom prst="rect">
            <a:avLst/>
          </a:prstGeom>
          <a:noFill/>
          <a:ln>
            <a:noFill/>
          </a:ln>
        </p:spPr>
      </p:pic>
      <p:pic>
        <p:nvPicPr>
          <p:cNvPr id="87" name="Google Shape;87;p17"/>
          <p:cNvPicPr preferRelativeResize="0"/>
          <p:nvPr/>
        </p:nvPicPr>
        <p:blipFill rotWithShape="1">
          <a:blip r:embed="rId4">
            <a:alphaModFix/>
          </a:blip>
          <a:srcRect b="5838" l="0" r="0" t="0"/>
          <a:stretch/>
        </p:blipFill>
        <p:spPr>
          <a:xfrm>
            <a:off x="4527650" y="1473725"/>
            <a:ext cx="3763325" cy="3192050"/>
          </a:xfrm>
          <a:prstGeom prst="rect">
            <a:avLst/>
          </a:prstGeom>
          <a:noFill/>
          <a:ln>
            <a:noFill/>
          </a:ln>
        </p:spPr>
      </p:pic>
      <p:sp>
        <p:nvSpPr>
          <p:cNvPr id="88" name="Google Shape;88;p17"/>
          <p:cNvSpPr txBox="1"/>
          <p:nvPr/>
        </p:nvSpPr>
        <p:spPr>
          <a:xfrm>
            <a:off x="1472100" y="1206050"/>
            <a:ext cx="22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Affordable Units</a:t>
            </a:r>
            <a:endParaRPr/>
          </a:p>
        </p:txBody>
      </p:sp>
      <p:sp>
        <p:nvSpPr>
          <p:cNvPr id="89" name="Google Shape;89;p17"/>
          <p:cNvSpPr txBox="1"/>
          <p:nvPr/>
        </p:nvSpPr>
        <p:spPr>
          <a:xfrm>
            <a:off x="5879550" y="1188325"/>
            <a:ext cx="19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 Units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 - Year Built</a:t>
            </a:r>
            <a:endParaRPr/>
          </a:p>
        </p:txBody>
      </p:sp>
      <p:pic>
        <p:nvPicPr>
          <p:cNvPr id="95" name="Google Shape;95;p18"/>
          <p:cNvPicPr preferRelativeResize="0"/>
          <p:nvPr/>
        </p:nvPicPr>
        <p:blipFill>
          <a:blip r:embed="rId3">
            <a:alphaModFix/>
          </a:blip>
          <a:stretch>
            <a:fillRect/>
          </a:stretch>
        </p:blipFill>
        <p:spPr>
          <a:xfrm>
            <a:off x="377575" y="1748950"/>
            <a:ext cx="3617526" cy="2370425"/>
          </a:xfrm>
          <a:prstGeom prst="rect">
            <a:avLst/>
          </a:prstGeom>
          <a:noFill/>
          <a:ln>
            <a:noFill/>
          </a:ln>
        </p:spPr>
      </p:pic>
      <p:pic>
        <p:nvPicPr>
          <p:cNvPr id="96" name="Google Shape;96;p18"/>
          <p:cNvPicPr preferRelativeResize="0"/>
          <p:nvPr/>
        </p:nvPicPr>
        <p:blipFill>
          <a:blip r:embed="rId4">
            <a:alphaModFix/>
          </a:blip>
          <a:stretch>
            <a:fillRect/>
          </a:stretch>
        </p:blipFill>
        <p:spPr>
          <a:xfrm>
            <a:off x="4735275" y="1812275"/>
            <a:ext cx="3559400" cy="2243775"/>
          </a:xfrm>
          <a:prstGeom prst="rect">
            <a:avLst/>
          </a:prstGeom>
          <a:noFill/>
          <a:ln>
            <a:noFill/>
          </a:ln>
        </p:spPr>
      </p:pic>
      <p:sp>
        <p:nvSpPr>
          <p:cNvPr id="97" name="Google Shape;97;p18"/>
          <p:cNvSpPr txBox="1"/>
          <p:nvPr/>
        </p:nvSpPr>
        <p:spPr>
          <a:xfrm>
            <a:off x="1489850" y="1412075"/>
            <a:ext cx="20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Affordable Units</a:t>
            </a:r>
            <a:endParaRPr/>
          </a:p>
        </p:txBody>
      </p:sp>
      <p:sp>
        <p:nvSpPr>
          <p:cNvPr id="98" name="Google Shape;98;p18"/>
          <p:cNvSpPr txBox="1"/>
          <p:nvPr/>
        </p:nvSpPr>
        <p:spPr>
          <a:xfrm>
            <a:off x="6092400" y="1412075"/>
            <a:ext cx="24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 Units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Regression Scheme</a:t>
            </a:r>
            <a:endParaRPr/>
          </a:p>
        </p:txBody>
      </p:sp>
      <p:sp>
        <p:nvSpPr>
          <p:cNvPr id="104" name="Google Shape;104;p19"/>
          <p:cNvSpPr txBox="1"/>
          <p:nvPr>
            <p:ph idx="1" type="body"/>
          </p:nvPr>
        </p:nvSpPr>
        <p:spPr>
          <a:xfrm>
            <a:off x="311700" y="1152475"/>
            <a:ext cx="4260300" cy="379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Sampled (used 2000 affordable units and 5000 randomly sampled from other units)</a:t>
            </a:r>
            <a:endParaRPr/>
          </a:p>
          <a:p>
            <a:pPr indent="0" lvl="0" marL="0" rtl="0" algn="l">
              <a:spcBef>
                <a:spcPts val="1200"/>
              </a:spcBef>
              <a:spcAft>
                <a:spcPts val="0"/>
              </a:spcAft>
              <a:buNone/>
            </a:pPr>
            <a:r>
              <a:rPr lang="en"/>
              <a:t>Res_Units:1 consistently positive, other (&gt;6) consistently positive</a:t>
            </a:r>
            <a:endParaRPr/>
          </a:p>
          <a:p>
            <a:pPr indent="0" lvl="0" marL="0" rtl="0" algn="l">
              <a:spcBef>
                <a:spcPts val="1200"/>
              </a:spcBef>
              <a:spcAft>
                <a:spcPts val="0"/>
              </a:spcAft>
              <a:buNone/>
            </a:pPr>
            <a:r>
              <a:rPr lang="en"/>
              <a:t>Bldg_Type NoBld and Mid Rise both high and similar</a:t>
            </a:r>
            <a:endParaRPr/>
          </a:p>
          <a:p>
            <a:pPr indent="0" lvl="0" marL="0" rtl="0" algn="l">
              <a:spcBef>
                <a:spcPts val="1200"/>
              </a:spcBef>
              <a:spcAft>
                <a:spcPts val="0"/>
              </a:spcAft>
              <a:buNone/>
            </a:pPr>
            <a:r>
              <a:rPr lang="en"/>
              <a:t>Bldg_Value positive. Bias correlation?</a:t>
            </a:r>
            <a:endParaRPr/>
          </a:p>
          <a:p>
            <a:pPr indent="0" lvl="0" marL="0" rtl="0" algn="l">
              <a:spcBef>
                <a:spcPts val="1200"/>
              </a:spcBef>
              <a:spcAft>
                <a:spcPts val="1200"/>
              </a:spcAft>
              <a:buNone/>
            </a:pPr>
            <a:r>
              <a:rPr lang="en"/>
              <a:t>Own_Occ close to zero to be expected if this has not been explored.</a:t>
            </a:r>
            <a:endParaRPr/>
          </a:p>
        </p:txBody>
      </p:sp>
      <p:pic>
        <p:nvPicPr>
          <p:cNvPr id="105" name="Google Shape;105;p19"/>
          <p:cNvPicPr preferRelativeResize="0"/>
          <p:nvPr/>
        </p:nvPicPr>
        <p:blipFill>
          <a:blip r:embed="rId3">
            <a:alphaModFix/>
          </a:blip>
          <a:stretch>
            <a:fillRect/>
          </a:stretch>
        </p:blipFill>
        <p:spPr>
          <a:xfrm>
            <a:off x="4717551" y="1454126"/>
            <a:ext cx="4114752" cy="2916974"/>
          </a:xfrm>
          <a:prstGeom prst="rect">
            <a:avLst/>
          </a:prstGeom>
          <a:noFill/>
          <a:ln>
            <a:noFill/>
          </a:ln>
        </p:spPr>
      </p:pic>
      <p:sp>
        <p:nvSpPr>
          <p:cNvPr id="106" name="Google Shape;106;p19"/>
          <p:cNvSpPr txBox="1"/>
          <p:nvPr/>
        </p:nvSpPr>
        <p:spPr>
          <a:xfrm>
            <a:off x="5985950" y="1053925"/>
            <a:ext cx="21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Regression 2/3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Predictions</a:t>
            </a:r>
            <a:endParaRPr/>
          </a:p>
        </p:txBody>
      </p:sp>
      <p:sp>
        <p:nvSpPr>
          <p:cNvPr id="112" name="Google Shape;112;p20"/>
          <p:cNvSpPr txBox="1"/>
          <p:nvPr>
            <p:ph idx="1" type="body"/>
          </p:nvPr>
        </p:nvSpPr>
        <p:spPr>
          <a:xfrm>
            <a:off x="311700" y="1152475"/>
            <a:ext cx="8520600" cy="53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Results in Master_with_regression_output.csv</a:t>
            </a:r>
            <a:endParaRPr/>
          </a:p>
        </p:txBody>
      </p:sp>
      <p:pic>
        <p:nvPicPr>
          <p:cNvPr id="113" name="Google Shape;113;p20"/>
          <p:cNvPicPr preferRelativeResize="0"/>
          <p:nvPr/>
        </p:nvPicPr>
        <p:blipFill>
          <a:blip r:embed="rId3">
            <a:alphaModFix/>
          </a:blip>
          <a:stretch>
            <a:fillRect/>
          </a:stretch>
        </p:blipFill>
        <p:spPr>
          <a:xfrm>
            <a:off x="435850" y="2211475"/>
            <a:ext cx="3466126" cy="2244900"/>
          </a:xfrm>
          <a:prstGeom prst="rect">
            <a:avLst/>
          </a:prstGeom>
          <a:noFill/>
          <a:ln>
            <a:noFill/>
          </a:ln>
        </p:spPr>
      </p:pic>
      <p:pic>
        <p:nvPicPr>
          <p:cNvPr id="114" name="Google Shape;114;p20"/>
          <p:cNvPicPr preferRelativeResize="0"/>
          <p:nvPr/>
        </p:nvPicPr>
        <p:blipFill>
          <a:blip r:embed="rId4">
            <a:alphaModFix/>
          </a:blip>
          <a:stretch>
            <a:fillRect/>
          </a:stretch>
        </p:blipFill>
        <p:spPr>
          <a:xfrm>
            <a:off x="4854778" y="2211475"/>
            <a:ext cx="3672095" cy="2284650"/>
          </a:xfrm>
          <a:prstGeom prst="rect">
            <a:avLst/>
          </a:prstGeom>
          <a:noFill/>
          <a:ln>
            <a:noFill/>
          </a:ln>
        </p:spPr>
      </p:pic>
      <p:sp>
        <p:nvSpPr>
          <p:cNvPr id="115" name="Google Shape;115;p20"/>
          <p:cNvSpPr txBox="1"/>
          <p:nvPr/>
        </p:nvSpPr>
        <p:spPr>
          <a:xfrm>
            <a:off x="1480975" y="1864050"/>
            <a:ext cx="16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Affordable Units</a:t>
            </a:r>
            <a:endParaRPr/>
          </a:p>
        </p:txBody>
      </p:sp>
      <p:sp>
        <p:nvSpPr>
          <p:cNvPr id="116" name="Google Shape;116;p20"/>
          <p:cNvSpPr txBox="1"/>
          <p:nvPr/>
        </p:nvSpPr>
        <p:spPr>
          <a:xfrm>
            <a:off x="6136800" y="1864050"/>
            <a:ext cx="23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 Other Units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Underserved Neighborhoods</a:t>
            </a:r>
            <a:endParaRPr/>
          </a:p>
        </p:txBody>
      </p:sp>
      <p:pic>
        <p:nvPicPr>
          <p:cNvPr id="122" name="Google Shape;122;p21"/>
          <p:cNvPicPr preferRelativeResize="0"/>
          <p:nvPr/>
        </p:nvPicPr>
        <p:blipFill>
          <a:blip r:embed="rId3">
            <a:alphaModFix/>
          </a:blip>
          <a:stretch>
            <a:fillRect/>
          </a:stretch>
        </p:blipFill>
        <p:spPr>
          <a:xfrm>
            <a:off x="160163" y="1500075"/>
            <a:ext cx="8823675" cy="229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